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770" r:id="rId3"/>
    <p:sldId id="771" r:id="rId4"/>
    <p:sldId id="594" r:id="rId5"/>
    <p:sldId id="598" r:id="rId6"/>
    <p:sldId id="599" r:id="rId7"/>
    <p:sldId id="600" r:id="rId8"/>
    <p:sldId id="601" r:id="rId9"/>
    <p:sldId id="602" r:id="rId10"/>
    <p:sldId id="603" r:id="rId11"/>
    <p:sldId id="645" r:id="rId12"/>
    <p:sldId id="605" r:id="rId13"/>
    <p:sldId id="606" r:id="rId14"/>
    <p:sldId id="607" r:id="rId15"/>
    <p:sldId id="609" r:id="rId16"/>
    <p:sldId id="610" r:id="rId17"/>
    <p:sldId id="613" r:id="rId18"/>
    <p:sldId id="611" r:id="rId19"/>
    <p:sldId id="612" r:id="rId20"/>
    <p:sldId id="608" r:id="rId21"/>
    <p:sldId id="614" r:id="rId22"/>
    <p:sldId id="646" r:id="rId23"/>
    <p:sldId id="616" r:id="rId24"/>
    <p:sldId id="617" r:id="rId25"/>
    <p:sldId id="649" r:id="rId26"/>
    <p:sldId id="648" r:id="rId27"/>
    <p:sldId id="618" r:id="rId28"/>
    <p:sldId id="619" r:id="rId29"/>
    <p:sldId id="620" r:id="rId30"/>
    <p:sldId id="621" r:id="rId31"/>
    <p:sldId id="622" r:id="rId32"/>
    <p:sldId id="647" r:id="rId33"/>
    <p:sldId id="659" r:id="rId34"/>
    <p:sldId id="769" r:id="rId35"/>
    <p:sldId id="316" r:id="rId36"/>
    <p:sldId id="401" r:id="rId37"/>
    <p:sldId id="682" r:id="rId38"/>
    <p:sldId id="33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9EB00-9C11-6508-B64B-2C562FB2A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08EDC7-7EB0-0B81-39CD-853B59661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69295E-130B-286C-3957-933D4829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164E-AC10-4F4A-8B17-A14C915F1AF2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1A147B-AD99-F3D6-9486-199354D6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0DCE53-3D64-8B4F-3DCD-A1AC37EF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436B-316F-42E7-B6E7-83EFCEFB951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409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B126B-9968-00B4-DDF4-01EA80F8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D74C6C-8EDC-D73C-A393-2DFA43383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E77C08-C904-83C8-61A0-F67AEDDF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164E-AC10-4F4A-8B17-A14C915F1AF2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ED730-DAE0-20D1-3849-6548CEC3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D6DAFF-A9B5-D547-E14E-08255048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436B-316F-42E7-B6E7-83EFCEFB951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5532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785E545-958F-E1E3-2CD9-09D08A4C3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4A70C2-2A60-28EE-A0B2-9799593C6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CFDA0-5B68-225D-4DAD-B0E2E2E3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164E-AC10-4F4A-8B17-A14C915F1AF2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C2B323-342B-B5D2-AAF5-DDEF3F41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68AC96-9A56-2643-1074-57B75F84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436B-316F-42E7-B6E7-83EFCEFB951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729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BBDAC6-F807-87C0-3650-F8F040A4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B747FE-A161-CE43-863A-5DFC3F5D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B25D9-3299-64E3-67CF-4D4E499D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669338A-8BFD-46E9-8AD8-8D3370F79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56150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411A77-CA22-4485-8079-243203DF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22B1CC-302C-8493-50BB-D2E31C90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E334A-D4C8-4369-A740-C5477667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C6C54A9-13E6-46D1-B20A-4294930E6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48672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A04B7CC3-9BB0-E7EF-10A7-6E449715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6F46B38-F3BB-16A1-2399-4D0C5EBB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40D3268D-FE26-87BF-8E3D-797A4E96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D8E4036-612A-4123-864A-E1FF88235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1282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2E342-52B7-B56E-E8FD-F3489011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EAA2FA-0520-B2F3-7AAA-84E4D27E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140B07-2D5B-61C9-FCD2-DBB379EA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164E-AC10-4F4A-8B17-A14C915F1AF2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62B9F5-36C8-7C53-7070-BC2B3AF0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9A8040-7B74-6FD5-F9F4-656446A1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436B-316F-42E7-B6E7-83EFCEFB951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0383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BAD124-0839-77FE-78F6-5254B8D7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C35879-DBFB-5A81-EB4E-E7A19636F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376707-0702-D2B9-C6B4-0360C341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164E-AC10-4F4A-8B17-A14C915F1AF2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9127AC-5092-914A-4FD9-F10CB426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1E0658-E22B-CD83-41E1-475000A6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436B-316F-42E7-B6E7-83EFCEFB951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923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A09DE-6FA6-F9C7-EF89-BE349BF9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E8A4D3-1F97-372C-4AAF-E027713DE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1D1068-8E4A-DF06-1B71-6CF10114C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4B1E72-AA52-66F7-5E04-D3F1E352F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164E-AC10-4F4A-8B17-A14C915F1AF2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A468B8-2A12-EEB5-9955-2309D2065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E7FC9F-F52D-7165-AF93-D9BE0643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436B-316F-42E7-B6E7-83EFCEFB951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1502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5C30D-E9A3-37CD-8793-953672AD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58EB73-6CDB-5816-17C6-63869818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6634CE-79FB-A2E0-0CBE-E5045B23C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929000C-0A0C-238C-8446-589D7239F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31AB6C-F5F9-85F6-257F-5B74148D7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D0A139C-5FC5-5E67-959E-FCE47044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164E-AC10-4F4A-8B17-A14C915F1AF2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F74A782-CCDA-2B94-9B57-B83164C0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141A1C-7A99-37E9-E728-94816D0F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436B-316F-42E7-B6E7-83EFCEFB951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0756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8D556-D49A-9A9F-2580-365C83AB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37A31A-8D58-DB42-61D1-AAB564A7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164E-AC10-4F4A-8B17-A14C915F1AF2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DCD7C7-8FAA-2BDE-5527-2756D907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D4719F-EC65-BC9F-4D0F-F04A92EB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436B-316F-42E7-B6E7-83EFCEFB951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3975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888C1E-F9F4-9B51-68EA-EBD653D5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164E-AC10-4F4A-8B17-A14C915F1AF2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7C036A-54D7-82D8-C16F-E10B5DBF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C42293-CA52-814B-384D-41FE2A82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436B-316F-42E7-B6E7-83EFCEFB951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6571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0CA5F1-CCEF-9E83-0EB4-FE714122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F21954-4692-FAD3-91EB-7E3ACE215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735414-FDC1-2541-E34C-F6095613E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A70E3F-8FFB-135F-D399-55B98E6F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164E-AC10-4F4A-8B17-A14C915F1AF2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BE36AC-021E-883F-3D49-FCBC4EF7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00B265-FCA7-62FF-73CE-DA6AF282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436B-316F-42E7-B6E7-83EFCEFB951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761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73445C-3748-88C4-42FB-80176426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0D2E79-4FB7-54A7-3E60-D5EC7A058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4EB319-4884-461F-6B4D-A93772E7E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F1D97F-0771-6091-4202-8340F320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164E-AC10-4F4A-8B17-A14C915F1AF2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D93CC0-1EAA-EBAE-5EEB-8D2BC852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3FE6B6-A4EC-799D-7886-FC7BE17E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436B-316F-42E7-B6E7-83EFCEFB951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7995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D05CD-0688-05AF-41F7-3EA7FA16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075C74-1A59-C84C-2085-4181A9786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5D8B78-CC6B-82AB-2734-76ECD254C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A164E-AC10-4F4A-8B17-A14C915F1AF2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017C40-5390-BBD8-B153-A5D83E63E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B665C2-A786-3711-D72A-9559254C2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4436B-316F-42E7-B6E7-83EFCEFB951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8974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1">
            <a:extLst>
              <a:ext uri="{FF2B5EF4-FFF2-40B4-BE49-F238E27FC236}">
                <a16:creationId xmlns:a16="http://schemas.microsoft.com/office/drawing/2014/main" xmlns="" id="{F3B6BDC4-4C2D-0515-6DB5-9BCC43C98C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2819400"/>
            <a:ext cx="8153400" cy="34290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sz="2800" b="1" dirty="0"/>
              <a:t>ENDODONTIC INSTRUMENTS</a:t>
            </a:r>
          </a:p>
          <a:p>
            <a:endParaRPr lang="en-US" altLang="en-US" dirty="0"/>
          </a:p>
          <a:p>
            <a:r>
              <a:rPr lang="en-US" altLang="en-US" dirty="0"/>
              <a:t>DEPARTMENT OF CONSERVATIVE DENTISTRY AND ENDODONTICS</a:t>
            </a:r>
            <a:endParaRPr lang="en-IN" altLang="en-US" dirty="0"/>
          </a:p>
        </p:txBody>
      </p:sp>
      <p:sp>
        <p:nvSpPr>
          <p:cNvPr id="32771" name="Title 2">
            <a:extLst>
              <a:ext uri="{FF2B5EF4-FFF2-40B4-BE49-F238E27FC236}">
                <a16:creationId xmlns:a16="http://schemas.microsoft.com/office/drawing/2014/main" xmlns="" id="{35B3A50D-6BB9-48D5-38D5-F9CD3B5865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24400" y="381001"/>
            <a:ext cx="5257800" cy="2543175"/>
          </a:xfrm>
        </p:spPr>
        <p:txBody>
          <a:bodyPr/>
          <a:lstStyle/>
          <a:p>
            <a:r>
              <a:rPr lang="en-US" altLang="en-US" sz="3600" b="1"/>
              <a:t>RUNGTA COLLEGE OF DENTAL SCIENCES AND RESEARCH</a:t>
            </a:r>
            <a:endParaRPr lang="en-IN" altLang="en-US" sz="3600" b="1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xmlns="" id="{BA0AC6DC-9B66-30F6-D848-F7644303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6" y="15240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xmlns="" id="{91C83FF1-9730-C72F-0EC5-820D93F39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609600"/>
            <a:ext cx="7772400" cy="5486400"/>
          </a:xfrm>
        </p:spPr>
        <p:txBody>
          <a:bodyPr/>
          <a:lstStyle/>
          <a:p>
            <a:r>
              <a:rPr lang="en-US" altLang="en-US" b="1"/>
              <a:t>Disadvantages of the present ISO standardization:</a:t>
            </a:r>
          </a:p>
          <a:p>
            <a:endParaRPr lang="en-US" altLang="en-US"/>
          </a:p>
          <a:p>
            <a:r>
              <a:rPr lang="en-US" altLang="en-US"/>
              <a:t>Percentage difference between successive instruments </a:t>
            </a:r>
          </a:p>
          <a:p>
            <a:endParaRPr lang="en-US" altLang="en-US"/>
          </a:p>
          <a:p>
            <a:pPr lvl="1">
              <a:buFontTx/>
              <a:buNone/>
            </a:pPr>
            <a:r>
              <a:rPr lang="en-US" altLang="en-US"/>
              <a:t>Between number 10 and number 15 instruments there is a change of 50% </a:t>
            </a:r>
          </a:p>
          <a:p>
            <a:pPr lvl="1">
              <a:buFontTx/>
              <a:buNone/>
            </a:pPr>
            <a:endParaRPr lang="en-US" altLang="en-US"/>
          </a:p>
          <a:p>
            <a:pPr lvl="1">
              <a:buFontTx/>
              <a:buNone/>
            </a:pPr>
            <a:r>
              <a:rPr lang="en-US" altLang="en-US"/>
              <a:t>While on the other hand between number 50 and number 60 instrument the percentage difference a mere 9%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7" descr="brchtip">
            <a:extLst>
              <a:ext uri="{FF2B5EF4-FFF2-40B4-BE49-F238E27FC236}">
                <a16:creationId xmlns:a16="http://schemas.microsoft.com/office/drawing/2014/main" xmlns="" id="{EAA453D5-29A9-B2BB-15B2-64C6498369C3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7464593">
            <a:off x="7924007" y="1026319"/>
            <a:ext cx="3733800" cy="2233613"/>
          </a:xfrm>
          <a:noFill/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9F7AD3BE-A490-3012-6641-1BFCF5F7D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solidFill>
                  <a:srgbClr val="FF0066"/>
                </a:solidFill>
              </a:rPr>
              <a:t>HAND INSTRUMENTS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B6F63A9-7C0C-5C7C-F661-A1425E5D4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219201"/>
            <a:ext cx="6019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b="1" dirty="0"/>
              <a:t>BARBED BROACHES AND RASPS:</a:t>
            </a:r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b="1" dirty="0"/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/>
              <a:t>ANSI  Specification No. 63 </a:t>
            </a:r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/>
              <a:t>ISO-FDI No. 3630</a:t>
            </a:r>
            <a:r>
              <a:rPr lang="en-US" sz="2000" dirty="0">
                <a:sym typeface="Symbol" pitchFamily="18" charset="2"/>
              </a:rPr>
              <a:t></a:t>
            </a:r>
            <a:r>
              <a:rPr lang="en-US" sz="2000" dirty="0"/>
              <a:t>1 </a:t>
            </a:r>
            <a:endParaRPr lang="en-US" sz="2000" b="1" dirty="0"/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/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/>
              <a:t>differs from standardization of H-type or K-type instruments because of the taper and length of the working portion of the shaft (10 mm)</a:t>
            </a:r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/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/>
              <a:t>The major difference between broaches and rasps lies in the depth and angle of cut in the wire shaft (core)</a:t>
            </a:r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/>
          </a:p>
        </p:txBody>
      </p:sp>
      <p:pic>
        <p:nvPicPr>
          <p:cNvPr id="108549" name="Picture 4" descr="brchplsm">
            <a:extLst>
              <a:ext uri="{FF2B5EF4-FFF2-40B4-BE49-F238E27FC236}">
                <a16:creationId xmlns:a16="http://schemas.microsoft.com/office/drawing/2014/main" xmlns="" id="{A9F97AC2-340A-D667-ED27-FD53F7B184D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1" y="1295400"/>
            <a:ext cx="722313" cy="48006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>
            <a:extLst>
              <a:ext uri="{FF2B5EF4-FFF2-40B4-BE49-F238E27FC236}">
                <a16:creationId xmlns:a16="http://schemas.microsoft.com/office/drawing/2014/main" xmlns="" id="{DB7C1859-883F-486E-F8FE-6D5621DEDD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609600"/>
            <a:ext cx="40386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/>
              <a:t>Broaches have greater depth of cut </a:t>
            </a:r>
          </a:p>
          <a:p>
            <a:pPr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r>
              <a:rPr lang="en-US" altLang="en-US" sz="1800"/>
              <a:t>the remaining core thickness is much reduced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r>
              <a:rPr lang="en-US" altLang="en-US" sz="1800"/>
              <a:t>resulting in more fragile instruments throughout its working length 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r>
              <a:rPr lang="en-US" altLang="en-US" sz="1800"/>
              <a:t>making it more susceptible to fracture if used continuously</a:t>
            </a:r>
          </a:p>
        </p:txBody>
      </p:sp>
      <p:pic>
        <p:nvPicPr>
          <p:cNvPr id="109571" name="Picture 4" descr="scan0002">
            <a:extLst>
              <a:ext uri="{FF2B5EF4-FFF2-40B4-BE49-F238E27FC236}">
                <a16:creationId xmlns:a16="http://schemas.microsoft.com/office/drawing/2014/main" xmlns="" id="{4174FAF5-E5C6-E660-934A-0737698414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81" r="50896" b="38826"/>
          <a:stretch>
            <a:fillRect/>
          </a:stretch>
        </p:blipFill>
        <p:spPr>
          <a:xfrm>
            <a:off x="5791200" y="533400"/>
            <a:ext cx="4495800" cy="4897438"/>
          </a:xfrm>
          <a:noFill/>
        </p:spPr>
      </p:pic>
      <p:pic>
        <p:nvPicPr>
          <p:cNvPr id="109572" name="Picture 2" descr="C:\Documents and Settings\hp\Desktop\broach sem.JPG">
            <a:extLst>
              <a:ext uri="{FF2B5EF4-FFF2-40B4-BE49-F238E27FC236}">
                <a16:creationId xmlns:a16="http://schemas.microsoft.com/office/drawing/2014/main" xmlns="" id="{E31F1D89-E845-51EC-F4DA-6A83627B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73538"/>
            <a:ext cx="35052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195" name="Group 51">
            <a:extLst>
              <a:ext uri="{FF2B5EF4-FFF2-40B4-BE49-F238E27FC236}">
                <a16:creationId xmlns:a16="http://schemas.microsoft.com/office/drawing/2014/main" xmlns="" id="{90854F22-4FFA-6870-4D28-1705B778A9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609600"/>
          <a:ext cx="8458200" cy="586740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BARBED BROACHES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RASPS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3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Barb height equal  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 the core diameter is larger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third tip diameter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2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0.007 to 0.010 mm per mm (less taper)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0.015 to 0.020 mm per mm (more taper)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2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barbs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About 40 (exceptionally fine) hence weaker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to 60; blunt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2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Length of working end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to 10.5 mm, till the last broach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relatively 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xmlns="" id="{5EB534E7-3934-C79D-3E5E-650FEFAAD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1625"/>
            <a:ext cx="7772400" cy="534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/>
              <a:t>K</a:t>
            </a:r>
            <a:r>
              <a:rPr lang="en-US" sz="3200">
                <a:sym typeface="Symbol" pitchFamily="18" charset="2"/>
              </a:rPr>
              <a:t></a:t>
            </a:r>
            <a:r>
              <a:rPr lang="en-US" sz="3200"/>
              <a:t>REAMER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xmlns="" id="{D35866B0-1162-956D-5384-530F078890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685800"/>
            <a:ext cx="42672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altLang="en-US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/>
              <a:t>CHARACTERISTIC FEATURES: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Have ½ to 1 cutting blade per mm 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Made from either triangular or square blank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600"/>
              <a:t>SMALLER SIZES -SQUARE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600"/>
              <a:t>LARGER SIZES –TRIANGULAR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600"/>
              <a:t>		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Triangular cross section is more flexible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Angle of blades to long axis is 20 degree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Have fewer cutting blades than K-files.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Primarily designed to be used in a rotary reaming motion</a:t>
            </a:r>
          </a:p>
        </p:txBody>
      </p:sp>
      <p:pic>
        <p:nvPicPr>
          <p:cNvPr id="111620" name="Picture 4">
            <a:extLst>
              <a:ext uri="{FF2B5EF4-FFF2-40B4-BE49-F238E27FC236}">
                <a16:creationId xmlns:a16="http://schemas.microsoft.com/office/drawing/2014/main" xmlns="" id="{20355C0D-9170-B2D1-CE25-3BFCB930EA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05588" y="1524000"/>
            <a:ext cx="3681412" cy="48768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2BFCF114-D30D-8339-3BC9-3556179FD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6858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b="1"/>
              <a:t>CUTTING ACTION OF K-REAMER :</a:t>
            </a:r>
            <a:r>
              <a:rPr lang="en-US" altLang="en-US"/>
              <a:t> 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They are twisted clockwise about one quarter turn to one half turn to engage their blades into dentin and then withdrawn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o"/>
            </a:pPr>
            <a:r>
              <a:rPr lang="en-US" altLang="en-US"/>
              <a:t> In a straight canal  –  one half turn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o"/>
            </a:pPr>
            <a:r>
              <a:rPr lang="en-US" altLang="en-US"/>
              <a:t> In curved canals - one quarter turn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o"/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The instrument produces a round taped preparation 	</a:t>
            </a:r>
            <a:endParaRPr lang="en-US" altLang="en-US" b="1"/>
          </a:p>
          <a:p>
            <a:pPr>
              <a:lnSpc>
                <a:spcPct val="80000"/>
              </a:lnSpc>
            </a:pPr>
            <a:endParaRPr lang="en-US" altLang="en-US" b="1"/>
          </a:p>
          <a:p>
            <a:pPr>
              <a:lnSpc>
                <a:spcPct val="80000"/>
              </a:lnSpc>
            </a:pPr>
            <a:r>
              <a:rPr lang="en-US" altLang="en-US"/>
              <a:t>Reamers are almost completely out of clinical practice now a days.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xmlns="" id="{448E93D4-C79E-9825-C9D8-7547B35C2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3200"/>
              <a:t>K-FILES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xmlns="" id="{986936AD-9D24-E91B-6537-293F21C729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066800"/>
            <a:ext cx="4419600" cy="548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/>
              <a:t>ADA/ANSI SPECIFICATION No. 28</a:t>
            </a:r>
          </a:p>
          <a:p>
            <a:pPr>
              <a:lnSpc>
                <a:spcPct val="90000"/>
              </a:lnSpc>
            </a:pPr>
            <a:endParaRPr lang="en-US" altLang="en-US" sz="200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>
                <a:sym typeface="Symbol" panose="05050102010706020507" pitchFamily="18" charset="2"/>
              </a:rPr>
              <a:t>CHARACTERISTIC FEATURES: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K-files have 1 ½ to 2 ½ cutting blades per mm of their working end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About twice the number of spirals on a K- reamer of corresponding size</a:t>
            </a:r>
          </a:p>
          <a:p>
            <a:pPr>
              <a:lnSpc>
                <a:spcPct val="90000"/>
              </a:lnSpc>
            </a:pPr>
            <a:endParaRPr lang="en-US" altLang="en-US" sz="200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000"/>
              <a:t>Angle of the flutes to the long axis is about 25-40 degree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Thus, like reamers they are primarily designed to be used in rotary reaming motion.</a:t>
            </a:r>
          </a:p>
        </p:txBody>
      </p:sp>
      <p:pic>
        <p:nvPicPr>
          <p:cNvPr id="113668" name="Picture 4">
            <a:extLst>
              <a:ext uri="{FF2B5EF4-FFF2-40B4-BE49-F238E27FC236}">
                <a16:creationId xmlns:a16="http://schemas.microsoft.com/office/drawing/2014/main" xmlns="" id="{D25C82DC-5244-A160-0BFA-0C18BD9D2F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43651" y="914400"/>
            <a:ext cx="4024313" cy="54864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>
            <a:extLst>
              <a:ext uri="{FF2B5EF4-FFF2-40B4-BE49-F238E27FC236}">
                <a16:creationId xmlns:a16="http://schemas.microsoft.com/office/drawing/2014/main" xmlns="" id="{E95A1E63-1ECF-3712-848F-53723C3F1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685800"/>
            <a:ext cx="7772400" cy="563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/>
              <a:t>CUTTING ACTION OF K-FILES :</a:t>
            </a:r>
          </a:p>
          <a:p>
            <a:pPr>
              <a:lnSpc>
                <a:spcPct val="90000"/>
              </a:lnSpc>
            </a:pPr>
            <a:endParaRPr lang="en-US" altLang="en-US" b="1"/>
          </a:p>
          <a:p>
            <a:pPr>
              <a:lnSpc>
                <a:spcPct val="90000"/>
              </a:lnSpc>
            </a:pPr>
            <a:r>
              <a:rPr lang="en-US" altLang="en-US"/>
              <a:t>The tighter spirals establishes a cutting angle that achieve its principle cutting action on withdrawal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It can even cut in the  push motion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 cutting action of the file can be achieved in either a filing (rasping) or reaming (drilling) motion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 descr="scan0002">
            <a:extLst>
              <a:ext uri="{FF2B5EF4-FFF2-40B4-BE49-F238E27FC236}">
                <a16:creationId xmlns:a16="http://schemas.microsoft.com/office/drawing/2014/main" xmlns="" id="{C3C95345-17F4-8B82-CBE8-DFFE9293D9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846" r="70329" b="9906"/>
          <a:stretch>
            <a:fillRect/>
          </a:stretch>
        </p:blipFill>
        <p:spPr>
          <a:xfrm>
            <a:off x="2913063" y="0"/>
            <a:ext cx="6419850" cy="6858000"/>
          </a:xfr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3" descr="scan">
            <a:extLst>
              <a:ext uri="{FF2B5EF4-FFF2-40B4-BE49-F238E27FC236}">
                <a16:creationId xmlns:a16="http://schemas.microsoft.com/office/drawing/2014/main" xmlns="" id="{872E1A36-0C63-23FB-8838-DE52A0CFB3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0" t="19858" b="73828"/>
          <a:stretch>
            <a:fillRect/>
          </a:stretch>
        </p:blipFill>
        <p:spPr>
          <a:xfrm>
            <a:off x="2209800" y="4532313"/>
            <a:ext cx="7696200" cy="1060450"/>
          </a:xfrm>
          <a:noFill/>
        </p:spPr>
      </p:pic>
      <p:sp>
        <p:nvSpPr>
          <p:cNvPr id="116739" name="Text Box 4">
            <a:extLst>
              <a:ext uri="{FF2B5EF4-FFF2-40B4-BE49-F238E27FC236}">
                <a16:creationId xmlns:a16="http://schemas.microsoft.com/office/drawing/2014/main" xmlns="" id="{4637454B-C4F7-0DCC-9D49-B48537943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562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K file</a:t>
            </a:r>
          </a:p>
        </p:txBody>
      </p:sp>
      <p:pic>
        <p:nvPicPr>
          <p:cNvPr id="116740" name="Picture 17" descr="scan">
            <a:extLst>
              <a:ext uri="{FF2B5EF4-FFF2-40B4-BE49-F238E27FC236}">
                <a16:creationId xmlns:a16="http://schemas.microsoft.com/office/drawing/2014/main" xmlns="" id="{46A263A0-421E-D17A-C419-24A614AD6C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8" t="9703" b="84689"/>
          <a:stretch>
            <a:fillRect/>
          </a:stretch>
        </p:blipFill>
        <p:spPr>
          <a:xfrm>
            <a:off x="2133600" y="2590801"/>
            <a:ext cx="7848600" cy="1084263"/>
          </a:xfrm>
          <a:noFill/>
        </p:spPr>
      </p:pic>
      <p:sp>
        <p:nvSpPr>
          <p:cNvPr id="116741" name="Text Box 20">
            <a:extLst>
              <a:ext uri="{FF2B5EF4-FFF2-40B4-BE49-F238E27FC236}">
                <a16:creationId xmlns:a16="http://schemas.microsoft.com/office/drawing/2014/main" xmlns="" id="{A29055DA-78A5-437B-5A6A-248C54EBC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752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K reamer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76B315AD-B566-3F8D-5A8E-0624E7001E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Subtitle 1">
            <a:extLst>
              <a:ext uri="{FF2B5EF4-FFF2-40B4-BE49-F238E27FC236}">
                <a16:creationId xmlns:a16="http://schemas.microsoft.com/office/drawing/2014/main" xmlns="" id="{729E263D-BA1D-EDE3-996A-0F4B8A8C39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1524000"/>
            <a:ext cx="7924800" cy="4724400"/>
          </a:xfrm>
        </p:spPr>
        <p:txBody>
          <a:bodyPr/>
          <a:lstStyle/>
          <a:p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altLang="en-US" sz="1800"/>
          </a:p>
          <a:p>
            <a:endParaRPr lang="en-IN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777FA36-05BC-1375-1CEC-3A7E66BFF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8196008"/>
              </p:ext>
            </p:extLst>
          </p:nvPr>
        </p:nvGraphicFramePr>
        <p:xfrm>
          <a:off x="1905000" y="2514600"/>
          <a:ext cx="8305800" cy="2840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6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9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2301">
                <a:tc>
                  <a:txBody>
                    <a:bodyPr/>
                    <a:lstStyle/>
                    <a:p>
                      <a:r>
                        <a:rPr lang="en-US" sz="1800" dirty="0"/>
                        <a:t>Core areas*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Domain</a:t>
                      </a:r>
                      <a:r>
                        <a:rPr lang="en-US" sz="1800" baseline="0" dirty="0"/>
                        <a:t> **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Category #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History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Nice to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986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800" dirty="0"/>
                        <a:t>Color coding of instruments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5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Hand instruments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xmlns="" id="{CF7303D5-6FB8-6B34-B030-CF3EC8AA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1"/>
            <a:ext cx="5791200" cy="61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extBox 4">
            <a:extLst>
              <a:ext uri="{FF2B5EF4-FFF2-40B4-BE49-F238E27FC236}">
                <a16:creationId xmlns:a16="http://schemas.microsoft.com/office/drawing/2014/main" xmlns="" id="{0B79D660-43D2-238F-110A-99CF7B499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743200"/>
            <a:ext cx="251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Lucida Sans Unicode" panose="020B0602030504020204" pitchFamily="34" charset="0"/>
              <a:buAutoNum type="alphaUcPeriod"/>
            </a:pP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Blank </a:t>
            </a:r>
          </a:p>
          <a:p>
            <a:pPr eaLnBrk="1" hangingPunct="1">
              <a:buFont typeface="Lucida Sans Unicode" panose="020B0602030504020204" pitchFamily="34" charset="0"/>
              <a:buAutoNum type="alphaUcPeriod"/>
            </a:pP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</a:p>
          <a:p>
            <a:pPr eaLnBrk="1" hangingPunct="1">
              <a:buFont typeface="Lucida Sans Unicode" panose="020B0602030504020204" pitchFamily="34" charset="0"/>
              <a:buAutoNum type="alphaUcPeriod"/>
            </a:pP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Reamer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>
            <a:extLst>
              <a:ext uri="{FF2B5EF4-FFF2-40B4-BE49-F238E27FC236}">
                <a16:creationId xmlns:a16="http://schemas.microsoft.com/office/drawing/2014/main" xmlns="" id="{DEF19BA1-4F11-BFFC-AC5F-FDB189D1B0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600201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FILING MOTION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</a:pPr>
            <a:r>
              <a:rPr lang="en-US" altLang="en-US" sz="2000"/>
              <a:t>The instrument is placed into the canal at desired length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r>
              <a:rPr lang="en-US" altLang="en-US" sz="2000"/>
              <a:t>pressure exerted against the canal wall 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r>
              <a:rPr lang="en-US" altLang="en-US" sz="2000"/>
              <a:t>while this pressure is maintained, the instrument is withdrawn without turning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118787" name="Picture 4" descr="scan0001">
            <a:extLst>
              <a:ext uri="{FF2B5EF4-FFF2-40B4-BE49-F238E27FC236}">
                <a16:creationId xmlns:a16="http://schemas.microsoft.com/office/drawing/2014/main" xmlns="" id="{4C9308CE-8E14-2888-A3E0-9095ECBEE8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20" t="10654" r="13208" b="9309"/>
          <a:stretch>
            <a:fillRect/>
          </a:stretch>
        </p:blipFill>
        <p:spPr>
          <a:xfrm>
            <a:off x="5715000" y="1524000"/>
            <a:ext cx="4876800" cy="4389438"/>
          </a:xfr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7">
            <a:extLst>
              <a:ext uri="{FF2B5EF4-FFF2-40B4-BE49-F238E27FC236}">
                <a16:creationId xmlns:a16="http://schemas.microsoft.com/office/drawing/2014/main" xmlns="" id="{07752E45-EF69-0785-885D-679A0900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398589"/>
            <a:ext cx="3962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K-FLEXFILES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Has a rhomboidal or diamond cross section with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	2 acute angles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	2 obtuse angles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Has only two cutting edges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But is more flexible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400"/>
          </a:p>
        </p:txBody>
      </p:sp>
      <p:pic>
        <p:nvPicPr>
          <p:cNvPr id="119811" name="Picture 10" descr="scan">
            <a:extLst>
              <a:ext uri="{FF2B5EF4-FFF2-40B4-BE49-F238E27FC236}">
                <a16:creationId xmlns:a16="http://schemas.microsoft.com/office/drawing/2014/main" xmlns="" id="{B72CC545-F16D-16CE-B514-F3FE789C72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6" t="41228" b="53188"/>
          <a:stretch>
            <a:fillRect/>
          </a:stretch>
        </p:blipFill>
        <p:spPr>
          <a:xfrm>
            <a:off x="6705600" y="1524000"/>
            <a:ext cx="2286000" cy="17018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>
            <a:extLst>
              <a:ext uri="{FF2B5EF4-FFF2-40B4-BE49-F238E27FC236}">
                <a16:creationId xmlns:a16="http://schemas.microsoft.com/office/drawing/2014/main" xmlns="" id="{20AA75F3-F1E4-B986-D0BE-EB9C7F2955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838200"/>
            <a:ext cx="4648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high flutes are formed by the two acute angles of the rhombus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present increased sharpness and cutting efficiency. 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 alternating low flutes formed by the obtuse angles of the rhombus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provides more area for increased debris removal.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They are more flexible.</a:t>
            </a:r>
          </a:p>
        </p:txBody>
      </p:sp>
      <p:pic>
        <p:nvPicPr>
          <p:cNvPr id="120835" name="Picture 4" descr="scan">
            <a:extLst>
              <a:ext uri="{FF2B5EF4-FFF2-40B4-BE49-F238E27FC236}">
                <a16:creationId xmlns:a16="http://schemas.microsoft.com/office/drawing/2014/main" xmlns="" id="{65417F80-6FD1-C059-8519-FD613D0E03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2" t="41693" r="50432" b="53188"/>
          <a:stretch>
            <a:fillRect/>
          </a:stretch>
        </p:blipFill>
        <p:spPr>
          <a:xfrm>
            <a:off x="6400800" y="1981201"/>
            <a:ext cx="3962400" cy="164147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4" descr="batttip">
            <a:extLst>
              <a:ext uri="{FF2B5EF4-FFF2-40B4-BE49-F238E27FC236}">
                <a16:creationId xmlns:a16="http://schemas.microsoft.com/office/drawing/2014/main" xmlns="" id="{15C628C1-1E5E-6DC9-4B71-7FCA7266BB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77000" y="1981201"/>
            <a:ext cx="3771900" cy="2409825"/>
          </a:xfrm>
          <a:noFill/>
        </p:spPr>
      </p:pic>
      <p:sp>
        <p:nvSpPr>
          <p:cNvPr id="121859" name="Text Box 7">
            <a:extLst>
              <a:ext uri="{FF2B5EF4-FFF2-40B4-BE49-F238E27FC236}">
                <a16:creationId xmlns:a16="http://schemas.microsoft.com/office/drawing/2014/main" xmlns="" id="{87F645A9-E631-ABCE-E100-A13574AF1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14401"/>
            <a:ext cx="4724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FLEX-O-FILES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Non cutting tip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Made of flexible stainless steel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Triangular cross section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Is flexible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Should be used with a lateral  scrape on the mesial surface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8" descr="Product Image">
            <a:extLst>
              <a:ext uri="{FF2B5EF4-FFF2-40B4-BE49-F238E27FC236}">
                <a16:creationId xmlns:a16="http://schemas.microsoft.com/office/drawing/2014/main" xmlns="" id="{9845B447-D129-03BE-EDAD-6E9CB82B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5556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Content Placeholder 1">
            <a:extLst>
              <a:ext uri="{FF2B5EF4-FFF2-40B4-BE49-F238E27FC236}">
                <a16:creationId xmlns:a16="http://schemas.microsoft.com/office/drawing/2014/main" xmlns="" id="{47392083-63D5-9667-A37B-8EFB6BF1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5029201"/>
            <a:ext cx="4343400" cy="500063"/>
          </a:xfrm>
        </p:spPr>
        <p:txBody>
          <a:bodyPr/>
          <a:lstStyle/>
          <a:p>
            <a:r>
              <a:rPr lang="en-GB" altLang="en-US"/>
              <a:t>Flexo Golden Mediums</a:t>
            </a:r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BB52964-1A2D-B715-36FB-A8B9F0A0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Flexo</a:t>
            </a:r>
            <a:r>
              <a:rPr lang="en-GB" dirty="0"/>
              <a:t> files</a:t>
            </a:r>
            <a:endParaRPr lang="en-US" dirty="0"/>
          </a:p>
        </p:txBody>
      </p:sp>
      <p:pic>
        <p:nvPicPr>
          <p:cNvPr id="122885" name="Picture 28" descr="Product Image">
            <a:extLst>
              <a:ext uri="{FF2B5EF4-FFF2-40B4-BE49-F238E27FC236}">
                <a16:creationId xmlns:a16="http://schemas.microsoft.com/office/drawing/2014/main" xmlns="" id="{AB0CB590-9167-0C4E-EC48-C1C9CB90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2974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9A43AE33-3927-9BDF-8953-E1F579484205}"/>
              </a:ext>
            </a:extLst>
          </p:cNvPr>
          <p:cNvSpPr txBox="1">
            <a:spLocks/>
          </p:cNvSpPr>
          <p:nvPr/>
        </p:nvSpPr>
        <p:spPr bwMode="auto">
          <a:xfrm>
            <a:off x="2057400" y="2971801"/>
            <a:ext cx="4343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2700" dirty="0" err="1"/>
              <a:t>Flexo</a:t>
            </a:r>
            <a:r>
              <a:rPr lang="en-GB" sz="2700" dirty="0"/>
              <a:t> Files</a:t>
            </a:r>
            <a:endParaRPr lang="en-US" sz="27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5">
            <a:extLst>
              <a:ext uri="{FF2B5EF4-FFF2-40B4-BE49-F238E27FC236}">
                <a16:creationId xmlns:a16="http://schemas.microsoft.com/office/drawing/2014/main" xmlns="" id="{2FAD52D9-DD10-B1C9-D92A-7EE27F7E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"/>
            <a:ext cx="38862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00EC75-B601-618B-ACA4-AEE5288A39AC}"/>
              </a:ext>
            </a:extLst>
          </p:cNvPr>
          <p:cNvSpPr txBox="1"/>
          <p:nvPr/>
        </p:nvSpPr>
        <p:spPr>
          <a:xfrm>
            <a:off x="1752600" y="1066801"/>
            <a:ext cx="4267200" cy="39347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K-Style Endodontic Instruments: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K-Style File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K-Style Reamer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K-Flex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Triple Flex File modified Tip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xmlns="" id="{0FC7F7E3-CF0B-F5F7-A0A9-3C38563F7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HEDSTROEM FILES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xmlns="" id="{12341F07-024F-68D5-020E-D1D84EB741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990600"/>
            <a:ext cx="46482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000" b="1"/>
              <a:t>ANSI No. 58 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ISO No. 3630/1</a:t>
            </a:r>
          </a:p>
          <a:p>
            <a:pPr>
              <a:lnSpc>
                <a:spcPct val="90000"/>
              </a:lnSpc>
            </a:pPr>
            <a:endParaRPr lang="en-US" altLang="en-US" sz="200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000"/>
              <a:t>Also known as H-type files</a:t>
            </a:r>
          </a:p>
          <a:p>
            <a:pPr>
              <a:lnSpc>
                <a:spcPct val="90000"/>
              </a:lnSpc>
            </a:pPr>
            <a:endParaRPr lang="en-US" altLang="en-US" sz="200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000"/>
              <a:t>Has a characteristic Christmas tree appearance (with spiral cutting surface winding up the shaft)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The angle between cutting edge and the long axis of the instrument is about 60-65 degree.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Used for planing the canal from the apical region to the occlusal / incisal orifice</a:t>
            </a:r>
          </a:p>
          <a:p>
            <a:pPr>
              <a:lnSpc>
                <a:spcPct val="90000"/>
              </a:lnSpc>
            </a:pPr>
            <a:endParaRPr lang="en-US" altLang="en-US" sz="2000">
              <a:sym typeface="Symbol" panose="05050102010706020507" pitchFamily="18" charset="2"/>
            </a:endParaRPr>
          </a:p>
        </p:txBody>
      </p:sp>
      <p:pic>
        <p:nvPicPr>
          <p:cNvPr id="124932" name="Picture 4">
            <a:extLst>
              <a:ext uri="{FF2B5EF4-FFF2-40B4-BE49-F238E27FC236}">
                <a16:creationId xmlns:a16="http://schemas.microsoft.com/office/drawing/2014/main" xmlns="" id="{2E866C60-A69F-9626-B73E-6EFBC625E2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83350" y="990600"/>
            <a:ext cx="4032250" cy="54102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4" descr="scan">
            <a:extLst>
              <a:ext uri="{FF2B5EF4-FFF2-40B4-BE49-F238E27FC236}">
                <a16:creationId xmlns:a16="http://schemas.microsoft.com/office/drawing/2014/main" xmlns="" id="{FCFACE4F-5097-6016-9F84-4CFAC8EF66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59" t="51393" b="43034"/>
          <a:stretch>
            <a:fillRect/>
          </a:stretch>
        </p:blipFill>
        <p:spPr>
          <a:xfrm>
            <a:off x="3276600" y="2560638"/>
            <a:ext cx="5715000" cy="792162"/>
          </a:xfrm>
          <a:noFill/>
        </p:spPr>
      </p:pic>
      <p:sp>
        <p:nvSpPr>
          <p:cNvPr id="125955" name="Text Box 7">
            <a:extLst>
              <a:ext uri="{FF2B5EF4-FFF2-40B4-BE49-F238E27FC236}">
                <a16:creationId xmlns:a16="http://schemas.microsoft.com/office/drawing/2014/main" xmlns="" id="{1995FA06-C89D-8398-456D-D6D4EDE49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85800"/>
            <a:ext cx="281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Periphery bears spiral grooves (like a screw)</a:t>
            </a:r>
          </a:p>
        </p:txBody>
      </p:sp>
      <p:sp>
        <p:nvSpPr>
          <p:cNvPr id="125956" name="Text Box 9">
            <a:extLst>
              <a:ext uri="{FF2B5EF4-FFF2-40B4-BE49-F238E27FC236}">
                <a16:creationId xmlns:a16="http://schemas.microsoft.com/office/drawing/2014/main" xmlns="" id="{D7FAA963-7291-B342-E1B4-C2BF73D3B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81400"/>
            <a:ext cx="320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Single helix tear drop appearance in cross section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125957" name="Picture 10" descr="hedstmtp">
            <a:extLst>
              <a:ext uri="{FF2B5EF4-FFF2-40B4-BE49-F238E27FC236}">
                <a16:creationId xmlns:a16="http://schemas.microsoft.com/office/drawing/2014/main" xmlns="" id="{54646269-55B8-1F07-158B-B467E50D7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2355">
            <a:off x="2895600" y="3886201"/>
            <a:ext cx="33528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3" descr="scan0003">
            <a:extLst>
              <a:ext uri="{FF2B5EF4-FFF2-40B4-BE49-F238E27FC236}">
                <a16:creationId xmlns:a16="http://schemas.microsoft.com/office/drawing/2014/main" xmlns="" id="{28432E98-0DF0-9F90-5BA3-980B7269CC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34" t="77158" r="9105" b="5618"/>
          <a:stretch>
            <a:fillRect/>
          </a:stretch>
        </p:blipFill>
        <p:spPr>
          <a:xfrm>
            <a:off x="2971800" y="1828801"/>
            <a:ext cx="6629400" cy="4722813"/>
          </a:xfrm>
          <a:noFill/>
        </p:spPr>
      </p:pic>
      <p:sp>
        <p:nvSpPr>
          <p:cNvPr id="126979" name="Text Box 4">
            <a:extLst>
              <a:ext uri="{FF2B5EF4-FFF2-40B4-BE49-F238E27FC236}">
                <a16:creationId xmlns:a16="http://schemas.microsoft.com/office/drawing/2014/main" xmlns="" id="{91CAD8D5-745D-3CB8-B94D-EE4A8A8B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146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6980" name="Text Box 5">
            <a:extLst>
              <a:ext uri="{FF2B5EF4-FFF2-40B4-BE49-F238E27FC236}">
                <a16:creationId xmlns:a16="http://schemas.microsoft.com/office/drawing/2014/main" xmlns="" id="{9BB7ACD0-0125-1C43-6595-9AD65EC0B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7201"/>
            <a:ext cx="739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The spiraling flutes with the cutting blades are produced by machining a  single helix into the shaft of a piece of round tapered stainless steel wire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4583" y="1841863"/>
            <a:ext cx="114474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Standardization of Instruments given by Ingle and Levine </a:t>
            </a:r>
          </a:p>
          <a:p>
            <a:r>
              <a:rPr lang="en-US" dirty="0" smtClean="0"/>
              <a:t>Classification of Endodontic Instruments </a:t>
            </a:r>
          </a:p>
          <a:p>
            <a:r>
              <a:rPr lang="en-US" dirty="0" smtClean="0"/>
              <a:t>Group I Hand-operated Instruments </a:t>
            </a:r>
          </a:p>
          <a:p>
            <a:r>
              <a:rPr lang="en-US" dirty="0" smtClean="0"/>
              <a:t>Files </a:t>
            </a:r>
          </a:p>
          <a:p>
            <a:r>
              <a:rPr lang="en-US" dirty="0" smtClean="0"/>
              <a:t>Group II Low Speed Instruments with Latch-Type Design </a:t>
            </a:r>
          </a:p>
          <a:p>
            <a:r>
              <a:rPr lang="en-US" dirty="0" smtClean="0"/>
              <a:t>Group III Engine-Driven Instruments </a:t>
            </a:r>
          </a:p>
          <a:p>
            <a:r>
              <a:rPr lang="en-US" dirty="0" smtClean="0"/>
              <a:t>Generations of </a:t>
            </a:r>
            <a:r>
              <a:rPr lang="en-US" dirty="0" err="1" smtClean="0"/>
              <a:t>NiTi</a:t>
            </a:r>
            <a:r>
              <a:rPr lang="en-US" dirty="0" smtClean="0"/>
              <a:t> Rotary Files </a:t>
            </a:r>
          </a:p>
          <a:p>
            <a:r>
              <a:rPr lang="en-US" dirty="0" smtClean="0"/>
              <a:t>First Generation </a:t>
            </a:r>
            <a:r>
              <a:rPr lang="en-US" dirty="0" err="1" smtClean="0"/>
              <a:t>NiTi</a:t>
            </a:r>
            <a:r>
              <a:rPr lang="en-US" dirty="0" smtClean="0"/>
              <a:t> Rotary Files </a:t>
            </a:r>
          </a:p>
          <a:p>
            <a:r>
              <a:rPr lang="en-US" dirty="0" smtClean="0"/>
              <a:t>Second Generation </a:t>
            </a:r>
          </a:p>
          <a:p>
            <a:r>
              <a:rPr lang="en-US" dirty="0" smtClean="0"/>
              <a:t>Third Generation Files </a:t>
            </a:r>
          </a:p>
          <a:p>
            <a:r>
              <a:rPr lang="en-US" dirty="0" smtClean="0"/>
              <a:t>Fourth Generation Reciprocating Instruments </a:t>
            </a:r>
          </a:p>
          <a:p>
            <a:r>
              <a:rPr lang="en-US" dirty="0" smtClean="0"/>
              <a:t>Fifth Generation Instruments </a:t>
            </a:r>
          </a:p>
          <a:p>
            <a:r>
              <a:rPr lang="en-US" dirty="0" smtClean="0"/>
              <a:t>Scout Race Files</a:t>
            </a:r>
          </a:p>
          <a:p>
            <a:r>
              <a:rPr lang="en-US" dirty="0" smtClean="0"/>
              <a:t>Group IV Sonics and </a:t>
            </a:r>
            <a:r>
              <a:rPr lang="en-US" dirty="0" err="1" smtClean="0"/>
              <a:t>Ultrasonics</a:t>
            </a:r>
            <a:r>
              <a:rPr lang="en-US" dirty="0" smtClean="0"/>
              <a:t> in </a:t>
            </a:r>
            <a:r>
              <a:rPr lang="en-US" dirty="0" err="1" smtClean="0"/>
              <a:t>Endodontics</a:t>
            </a:r>
            <a:endParaRPr lang="en-US" dirty="0" smtClean="0"/>
          </a:p>
          <a:p>
            <a:r>
              <a:rPr lang="en-US" dirty="0" smtClean="0"/>
              <a:t>Sonic </a:t>
            </a:r>
            <a:r>
              <a:rPr lang="en-US" dirty="0" err="1" smtClean="0"/>
              <a:t>Handpiece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Instrument Deformation and Breakage</a:t>
            </a:r>
          </a:p>
          <a:p>
            <a:r>
              <a:rPr lang="en-US" dirty="0" smtClean="0"/>
              <a:t>Instruments Used for Filling Root Canals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>
            <a:extLst>
              <a:ext uri="{FF2B5EF4-FFF2-40B4-BE49-F238E27FC236}">
                <a16:creationId xmlns:a16="http://schemas.microsoft.com/office/drawing/2014/main" xmlns="" id="{AE86B48A-5EE5-938F-F2A5-2BF80600A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457200"/>
            <a:ext cx="7772400" cy="6019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b="1"/>
          </a:p>
          <a:p>
            <a:pPr>
              <a:buFontTx/>
              <a:buNone/>
            </a:pPr>
            <a:r>
              <a:rPr lang="en-US" altLang="en-US" sz="2400" b="1"/>
              <a:t>CUTTING ACTION OF HEDSTROEM FILES:</a:t>
            </a:r>
          </a:p>
          <a:p>
            <a:pPr>
              <a:buFontTx/>
              <a:buNone/>
            </a:pPr>
            <a:endParaRPr lang="en-US" altLang="en-US" sz="2400" b="1"/>
          </a:p>
          <a:p>
            <a:r>
              <a:rPr lang="en-US" altLang="en-US" sz="2400"/>
              <a:t>Designed primarily for a linear filing motion</a:t>
            </a:r>
          </a:p>
          <a:p>
            <a:endParaRPr lang="en-US" altLang="en-US" sz="2400">
              <a:sym typeface="Symbol" panose="05050102010706020507" pitchFamily="18" charset="2"/>
            </a:endParaRPr>
          </a:p>
          <a:p>
            <a:r>
              <a:rPr lang="en-US" altLang="en-US" sz="2400"/>
              <a:t>Due to the positive rake angle, they cut in only one direction, during retraction (withdrawal stroke) </a:t>
            </a:r>
          </a:p>
          <a:p>
            <a:endParaRPr lang="en-US" altLang="en-US" sz="2400"/>
          </a:p>
          <a:p>
            <a:r>
              <a:rPr lang="en-US" altLang="en-US" sz="2400"/>
              <a:t>Unsuitable to be used in rotary or reaming motion, due to its greater fragility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>
            <a:extLst>
              <a:ext uri="{FF2B5EF4-FFF2-40B4-BE49-F238E27FC236}">
                <a16:creationId xmlns:a16="http://schemas.microsoft.com/office/drawing/2014/main" xmlns="" id="{023D3706-0F34-2B5D-897C-52571809BA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990601"/>
            <a:ext cx="2971800" cy="5135563"/>
          </a:xfrm>
        </p:spPr>
        <p:txBody>
          <a:bodyPr/>
          <a:lstStyle/>
          <a:p>
            <a:r>
              <a:rPr lang="en-US" altLang="en-US" sz="2400"/>
              <a:t>Modifications of Hedstroem files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Unifile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Helifile</a:t>
            </a:r>
          </a:p>
          <a:p>
            <a:pPr lvl="1"/>
            <a:endParaRPr lang="en-US" altLang="en-US"/>
          </a:p>
        </p:txBody>
      </p:sp>
      <p:pic>
        <p:nvPicPr>
          <p:cNvPr id="129027" name="Picture 4" descr="scan">
            <a:extLst>
              <a:ext uri="{FF2B5EF4-FFF2-40B4-BE49-F238E27FC236}">
                <a16:creationId xmlns:a16="http://schemas.microsoft.com/office/drawing/2014/main" xmlns="" id="{A647A02C-7382-6BA8-D822-04041654F7B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59" t="51393" b="43034"/>
          <a:stretch>
            <a:fillRect/>
          </a:stretch>
        </p:blipFill>
        <p:spPr>
          <a:xfrm>
            <a:off x="4953000" y="1143001"/>
            <a:ext cx="5410200" cy="815975"/>
          </a:xfrm>
          <a:noFill/>
        </p:spPr>
      </p:pic>
      <p:pic>
        <p:nvPicPr>
          <p:cNvPr id="129028" name="Picture 10" descr="scan">
            <a:extLst>
              <a:ext uri="{FF2B5EF4-FFF2-40B4-BE49-F238E27FC236}">
                <a16:creationId xmlns:a16="http://schemas.microsoft.com/office/drawing/2014/main" xmlns="" id="{D49C17E4-945F-580C-AAF3-FEC088B401E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59" t="61479" b="31796"/>
          <a:stretch>
            <a:fillRect/>
          </a:stretch>
        </p:blipFill>
        <p:spPr>
          <a:xfrm>
            <a:off x="4876800" y="2990850"/>
            <a:ext cx="5562600" cy="971550"/>
          </a:xfrm>
          <a:noFill/>
        </p:spPr>
      </p:pic>
      <p:pic>
        <p:nvPicPr>
          <p:cNvPr id="129029" name="Picture 13" descr="scan">
            <a:extLst>
              <a:ext uri="{FF2B5EF4-FFF2-40B4-BE49-F238E27FC236}">
                <a16:creationId xmlns:a16="http://schemas.microsoft.com/office/drawing/2014/main" xmlns="" id="{62254E31-CF9D-0EDC-8F57-7F2FCC41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59" t="71265" r="44749" b="22792"/>
          <a:stretch>
            <a:fillRect/>
          </a:stretch>
        </p:blipFill>
        <p:spPr bwMode="auto">
          <a:xfrm>
            <a:off x="4724400" y="4646614"/>
            <a:ext cx="2819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icture 14" descr="scan">
            <a:extLst>
              <a:ext uri="{FF2B5EF4-FFF2-40B4-BE49-F238E27FC236}">
                <a16:creationId xmlns:a16="http://schemas.microsoft.com/office/drawing/2014/main" xmlns="" id="{196DAC78-7F0A-0927-09C4-AFA381C3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82" t="68315" b="25015"/>
          <a:stretch>
            <a:fillRect/>
          </a:stretch>
        </p:blipFill>
        <p:spPr bwMode="auto">
          <a:xfrm>
            <a:off x="8610600" y="4391026"/>
            <a:ext cx="1828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1" name="Text Box 15">
            <a:extLst>
              <a:ext uri="{FF2B5EF4-FFF2-40B4-BE49-F238E27FC236}">
                <a16:creationId xmlns:a16="http://schemas.microsoft.com/office/drawing/2014/main" xmlns="" id="{C9A83EF1-0AFE-64FC-384E-A2DF403F3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2146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DOUBLE HELIX</a:t>
            </a:r>
          </a:p>
        </p:txBody>
      </p:sp>
      <p:sp>
        <p:nvSpPr>
          <p:cNvPr id="129032" name="Text Box 16">
            <a:extLst>
              <a:ext uri="{FF2B5EF4-FFF2-40B4-BE49-F238E27FC236}">
                <a16:creationId xmlns:a16="http://schemas.microsoft.com/office/drawing/2014/main" xmlns="" id="{D1FDCAD1-ABD3-933F-BF9E-4054897C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5862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TRIPLE HELIX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xmlns="" id="{F590FAC6-1CD8-A7E1-F662-84C6F2A2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8743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3" descr="C:\Documents and Settings\hp\Desktop\RT files.JPG">
            <a:extLst>
              <a:ext uri="{FF2B5EF4-FFF2-40B4-BE49-F238E27FC236}">
                <a16:creationId xmlns:a16="http://schemas.microsoft.com/office/drawing/2014/main" xmlns="" id="{1294000B-72CF-9E40-CB60-5997B7AD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1"/>
            <a:ext cx="35052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2" descr="C:\Documents and Settings\hp\Desktop\seco files.bmp">
            <a:extLst>
              <a:ext uri="{FF2B5EF4-FFF2-40B4-BE49-F238E27FC236}">
                <a16:creationId xmlns:a16="http://schemas.microsoft.com/office/drawing/2014/main" xmlns="" id="{40C285D9-8CFC-6C0C-5F28-613C9ED25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1"/>
            <a:ext cx="3505200" cy="3224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076" name="Picture 4" descr="C:\Documents and Settings\hp\Desktop\D finders.JPG">
            <a:extLst>
              <a:ext uri="{FF2B5EF4-FFF2-40B4-BE49-F238E27FC236}">
                <a16:creationId xmlns:a16="http://schemas.microsoft.com/office/drawing/2014/main" xmlns="" id="{8B3FE48C-0971-BE87-42CA-A00017D8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1"/>
            <a:ext cx="3505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11" descr="C:\Documents and Settings\hp\Desktop\C files.jpg">
            <a:extLst>
              <a:ext uri="{FF2B5EF4-FFF2-40B4-BE49-F238E27FC236}">
                <a16:creationId xmlns:a16="http://schemas.microsoft.com/office/drawing/2014/main" xmlns="" id="{B9D6F43C-7399-EB3D-4084-1A1644B6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429000"/>
            <a:ext cx="3497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C:\Documents and Settings\hp\Desktop\New Folder (5)\IMG_3428.JPG">
            <a:extLst>
              <a:ext uri="{FF2B5EF4-FFF2-40B4-BE49-F238E27FC236}">
                <a16:creationId xmlns:a16="http://schemas.microsoft.com/office/drawing/2014/main" xmlns="" id="{0D7CFA07-851F-CF83-D64D-A207E7318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1"/>
            <a:ext cx="61722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xmlns="" id="{2394737A-2E3E-1840-577F-E8262C4F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Algerian" pitchFamily="82" charset="0"/>
              </a:rPr>
              <a:t>                       TAKE HOME MESSAGE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xmlns="" id="{B53B1C5F-668C-0A80-9BBF-5F4DAD1046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3600" dirty="0"/>
              <a:t>    </a:t>
            </a: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From a biological perspective, root canal treatment is directed toward the elimination of micro-organisms from the root canal system and the prevention of reinfection. </a:t>
            </a:r>
            <a:endParaRPr lang="en-US" sz="2400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Technological advances in the form of rotary </a:t>
            </a:r>
            <a:r>
              <a:rPr lang="en-US" sz="2400" b="0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NiTi</a:t>
            </a: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instruments have led to dramatic improvements in the ability to shape root canals with potentially fewer procedural complications.</a:t>
            </a:r>
            <a:endParaRPr lang="en-US" altLang="en-US" sz="3600" b="1" dirty="0">
              <a:solidFill>
                <a:srgbClr val="A2412E"/>
              </a:solidFill>
            </a:endParaRPr>
          </a:p>
        </p:txBody>
      </p:sp>
      <p:pic>
        <p:nvPicPr>
          <p:cNvPr id="62468" name="Picture 4" descr="C:\Users\singh\Desktop\my folder 1\my seminars\3rd year seminars\smear layer\0507_Ruddle_Figure9b.jpg">
            <a:extLst>
              <a:ext uri="{FF2B5EF4-FFF2-40B4-BE49-F238E27FC236}">
                <a16:creationId xmlns:a16="http://schemas.microsoft.com/office/drawing/2014/main" xmlns="" id="{1534D1AD-E362-187B-9336-4EDA9551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91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xmlns="" id="{F8BB414F-A9FB-C0BD-6E84-FEC2B2ED4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/>
              <a:t>QUESTIONS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xmlns="" id="{06CDC407-BDA0-4353-3EF6-2DEA01F87C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/>
              <a:t>What are the </a:t>
            </a:r>
            <a:r>
              <a:rPr lang="en-IN" altLang="en-US" dirty="0" err="1"/>
              <a:t>color</a:t>
            </a:r>
            <a:r>
              <a:rPr lang="en-IN" altLang="en-US" dirty="0"/>
              <a:t> coding of hand instruments used?</a:t>
            </a:r>
          </a:p>
          <a:p>
            <a:r>
              <a:rPr lang="en-IN" altLang="en-US" dirty="0"/>
              <a:t>Give the difference between K file and H file. </a:t>
            </a:r>
          </a:p>
          <a:p>
            <a:endParaRPr lang="en-I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xmlns="" id="{E92ADA08-69C9-58EE-50DB-5DA29E16B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latin typeface="Times New Roman" pitchFamily="18" charset="0"/>
              </a:rPr>
              <a:t>REFERENCES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xmlns="" id="{FB2FD848-C907-AC3E-05BC-915CCC644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Endodontic Practice 11</a:t>
            </a:r>
            <a:r>
              <a:rPr lang="en-US" altLang="en-US" sz="2400" baseline="30000"/>
              <a:t>th</a:t>
            </a:r>
            <a:r>
              <a:rPr lang="en-US" altLang="en-US" sz="2400"/>
              <a:t>  Edn. Grossman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Pathways Of The Pulp 6</a:t>
            </a:r>
            <a:r>
              <a:rPr lang="en-US" altLang="en-US" sz="2400" baseline="30000"/>
              <a:t>th</a:t>
            </a:r>
            <a:r>
              <a:rPr lang="en-US" altLang="en-US" sz="2400"/>
              <a:t>  Edn. &amp; 9</a:t>
            </a:r>
            <a:r>
              <a:rPr lang="en-US" altLang="en-US" sz="2400" baseline="30000"/>
              <a:t>th </a:t>
            </a:r>
            <a:r>
              <a:rPr lang="en-US" altLang="en-US" sz="2400"/>
              <a:t> Edn. Cohen 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Endodontics Vol 1 Arnaldo Castellucci 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Endodontics Ingle 5</a:t>
            </a:r>
            <a:r>
              <a:rPr lang="en-GB" altLang="en-US" sz="2400" baseline="30000"/>
              <a:t>th</a:t>
            </a:r>
            <a:r>
              <a:rPr lang="en-GB" altLang="en-US" sz="2400"/>
              <a:t> Edn.</a:t>
            </a:r>
            <a:endParaRPr lang="en-US" altLang="en-US" sz="2400"/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Text book of Endodontology Bergenholtz Reitz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Endodontic Therapy Weine 5</a:t>
            </a:r>
            <a:r>
              <a:rPr lang="en-US" altLang="en-US" sz="2400" baseline="30000"/>
              <a:t>th</a:t>
            </a:r>
            <a:r>
              <a:rPr lang="en-US" altLang="en-US" sz="2400"/>
              <a:t> Edition</a:t>
            </a:r>
            <a:endParaRPr lang="en-GB" altLang="en-US" sz="2400"/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Color atlas of Endodontics William Johnson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Principles and practice of Endodontics- Walton &amp;Torabinejad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Color Atlas of Microsurgery in Endodontics Syngcuk Kim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Textbook of Endodontics Nisha Garg Amit Garg </a:t>
            </a:r>
            <a:endParaRPr lang="en-US" altLang="en-US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452756-FA03-E784-817E-523E5880B79C}"/>
              </a:ext>
            </a:extLst>
          </p:cNvPr>
          <p:cNvSpPr/>
          <p:nvPr/>
        </p:nvSpPr>
        <p:spPr>
          <a:xfrm>
            <a:off x="2676331" y="1656184"/>
            <a:ext cx="6700934" cy="2458616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1003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90306"/>
                </a:solidFill>
                <a:latin typeface="Lucida Calligraphy" pitchFamily="66" charset="0"/>
              </a:rPr>
              <a:t>THANKYOU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 descr="scan0005">
            <a:extLst>
              <a:ext uri="{FF2B5EF4-FFF2-40B4-BE49-F238E27FC236}">
                <a16:creationId xmlns:a16="http://schemas.microsoft.com/office/drawing/2014/main" xmlns="" id="{13B5C425-05EA-4AED-F688-7EA1E8389A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5" t="86070" r="67613" b="2988"/>
          <a:stretch>
            <a:fillRect/>
          </a:stretch>
        </p:blipFill>
        <p:spPr>
          <a:xfrm>
            <a:off x="1752600" y="1825625"/>
            <a:ext cx="8763000" cy="3805238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>
            <a:extLst>
              <a:ext uri="{FF2B5EF4-FFF2-40B4-BE49-F238E27FC236}">
                <a16:creationId xmlns:a16="http://schemas.microsoft.com/office/drawing/2014/main" xmlns="" id="{FCD4E6B5-EEC6-A7C4-610B-83DBC8B53E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457201"/>
            <a:ext cx="4038600" cy="5668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/>
              <a:t>COLOUR CODING: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The International Standards Organisation (ISO) recommended a colour coding system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For easier recognition 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Consists of 6 colours chosen in ascending order of size from light to dark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Small sized instruments (06, 08) were also added and colour coded as pink, grey respectively. </a:t>
            </a:r>
          </a:p>
        </p:txBody>
      </p:sp>
      <p:pic>
        <p:nvPicPr>
          <p:cNvPr id="102403" name="Picture 4" descr="scan0001">
            <a:extLst>
              <a:ext uri="{FF2B5EF4-FFF2-40B4-BE49-F238E27FC236}">
                <a16:creationId xmlns:a16="http://schemas.microsoft.com/office/drawing/2014/main" xmlns="" id="{32F193EC-5A3B-DD85-0263-1FD84C0450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88" t="51649" r="51816" b="27483"/>
          <a:stretch>
            <a:fillRect/>
          </a:stretch>
        </p:blipFill>
        <p:spPr>
          <a:xfrm>
            <a:off x="6172201" y="457200"/>
            <a:ext cx="4041775" cy="5410200"/>
          </a:xfrm>
          <a:noFill/>
        </p:spPr>
      </p:pic>
      <p:sp>
        <p:nvSpPr>
          <p:cNvPr id="102404" name="Text Box 7">
            <a:extLst>
              <a:ext uri="{FF2B5EF4-FFF2-40B4-BE49-F238E27FC236}">
                <a16:creationId xmlns:a16="http://schemas.microsoft.com/office/drawing/2014/main" xmlns="" id="{5CA7AFF1-9A0E-AAB7-D0A5-CE8D249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5908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GROUP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>
            <a:extLst>
              <a:ext uri="{FF2B5EF4-FFF2-40B4-BE49-F238E27FC236}">
                <a16:creationId xmlns:a16="http://schemas.microsoft.com/office/drawing/2014/main" xmlns="" id="{75E06C32-3343-1166-F8DC-0F2E293E3FB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990601"/>
            <a:ext cx="4343400" cy="5135563"/>
          </a:xfrm>
        </p:spPr>
        <p:txBody>
          <a:bodyPr/>
          <a:lstStyle/>
          <a:p>
            <a:r>
              <a:rPr lang="en-US" altLang="en-US" sz="2400"/>
              <a:t>These colours are repeated in each of the three groups</a:t>
            </a:r>
          </a:p>
          <a:p>
            <a:endParaRPr lang="en-US" altLang="en-US" sz="2400"/>
          </a:p>
          <a:p>
            <a:r>
              <a:rPr lang="en-US" altLang="en-US" sz="2400"/>
              <a:t>Change in D1 </a:t>
            </a:r>
          </a:p>
          <a:p>
            <a:pPr lvl="1">
              <a:buFontTx/>
              <a:buNone/>
            </a:pPr>
            <a:r>
              <a:rPr lang="en-US" altLang="en-US" sz="2000"/>
              <a:t>06</a:t>
            </a:r>
            <a:r>
              <a:rPr lang="en-US" altLang="en-US" sz="2000">
                <a:sym typeface="Symbol" panose="05050102010706020507" pitchFamily="18" charset="2"/>
              </a:rPr>
              <a:t></a:t>
            </a:r>
            <a:r>
              <a:rPr lang="en-US" altLang="en-US" sz="2000"/>
              <a:t>10		0.02 mm</a:t>
            </a:r>
          </a:p>
          <a:p>
            <a:pPr lvl="1">
              <a:buFontTx/>
              <a:buNone/>
            </a:pPr>
            <a:r>
              <a:rPr lang="en-US" altLang="en-US" sz="2000"/>
              <a:t>10</a:t>
            </a:r>
            <a:r>
              <a:rPr lang="en-US" altLang="en-US" sz="2000">
                <a:sym typeface="Symbol" panose="05050102010706020507" pitchFamily="18" charset="2"/>
              </a:rPr>
              <a:t></a:t>
            </a:r>
            <a:r>
              <a:rPr lang="en-US" altLang="en-US" sz="2000"/>
              <a:t>60		0.05 mm</a:t>
            </a:r>
          </a:p>
          <a:p>
            <a:pPr lvl="1">
              <a:buFontTx/>
              <a:buNone/>
            </a:pPr>
            <a:r>
              <a:rPr lang="en-US" altLang="en-US" sz="2000"/>
              <a:t>60</a:t>
            </a:r>
            <a:r>
              <a:rPr lang="en-US" altLang="en-US" sz="2000">
                <a:sym typeface="Symbol" panose="05050102010706020507" pitchFamily="18" charset="2"/>
              </a:rPr>
              <a:t></a:t>
            </a:r>
            <a:r>
              <a:rPr lang="en-US" altLang="en-US" sz="2000"/>
              <a:t>160		0.10 mm</a:t>
            </a:r>
            <a:endParaRPr lang="en-US" altLang="en-US" sz="2000" b="1"/>
          </a:p>
          <a:p>
            <a:endParaRPr lang="en-US" altLang="en-US" sz="2400"/>
          </a:p>
        </p:txBody>
      </p:sp>
      <p:pic>
        <p:nvPicPr>
          <p:cNvPr id="103427" name="Picture 4" descr="scan0001">
            <a:extLst>
              <a:ext uri="{FF2B5EF4-FFF2-40B4-BE49-F238E27FC236}">
                <a16:creationId xmlns:a16="http://schemas.microsoft.com/office/drawing/2014/main" xmlns="" id="{301065F5-4BDA-C783-16A8-00E69B2A1E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88" t="72540" r="52911" b="1575"/>
          <a:stretch>
            <a:fillRect/>
          </a:stretch>
        </p:blipFill>
        <p:spPr>
          <a:xfrm>
            <a:off x="5746750" y="457200"/>
            <a:ext cx="4006850" cy="6019800"/>
          </a:xfrm>
          <a:noFill/>
        </p:spPr>
      </p:pic>
      <p:sp>
        <p:nvSpPr>
          <p:cNvPr id="103428" name="Text Box 7">
            <a:extLst>
              <a:ext uri="{FF2B5EF4-FFF2-40B4-BE49-F238E27FC236}">
                <a16:creationId xmlns:a16="http://schemas.microsoft.com/office/drawing/2014/main" xmlns="" id="{C644C891-3697-3B76-7FA7-2FA62E260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35956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GROUP 3</a:t>
            </a:r>
          </a:p>
        </p:txBody>
      </p:sp>
      <p:sp>
        <p:nvSpPr>
          <p:cNvPr id="103429" name="Text Box 8">
            <a:extLst>
              <a:ext uri="{FF2B5EF4-FFF2-40B4-BE49-F238E27FC236}">
                <a16:creationId xmlns:a16="http://schemas.microsoft.com/office/drawing/2014/main" xmlns="" id="{535CEC09-7ECF-3133-C03A-14EF6B1DE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334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GROUP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41" name="Group 49">
            <a:extLst>
              <a:ext uri="{FF2B5EF4-FFF2-40B4-BE49-F238E27FC236}">
                <a16:creationId xmlns:a16="http://schemas.microsoft.com/office/drawing/2014/main" xmlns="" id="{69DEAA03-95C1-C61A-89FC-FF32A1BA22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9800" y="304800"/>
          <a:ext cx="7772400" cy="5754717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GROUPS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INSTRUMENT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COLOUR CODING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4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Purple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2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I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Yellow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22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II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Yellow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315" name="Group 27">
            <a:extLst>
              <a:ext uri="{FF2B5EF4-FFF2-40B4-BE49-F238E27FC236}">
                <a16:creationId xmlns:a16="http://schemas.microsoft.com/office/drawing/2014/main" xmlns="" id="{64361C62-6063-EE24-2463-EF63C107D3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9800" y="304801"/>
          <a:ext cx="7772400" cy="3027363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INSTRUMENT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COLOUR CODING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1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III 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Yellow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White 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>
            <a:extLst>
              <a:ext uri="{FF2B5EF4-FFF2-40B4-BE49-F238E27FC236}">
                <a16:creationId xmlns:a16="http://schemas.microsoft.com/office/drawing/2014/main" xmlns="" id="{8F3AB3BD-4698-21FA-8EC2-3D63760399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381000"/>
            <a:ext cx="4800600" cy="6400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Instrument length:</a:t>
            </a:r>
          </a:p>
          <a:p>
            <a:pPr>
              <a:lnSpc>
                <a:spcPct val="80000"/>
              </a:lnSpc>
            </a:pPr>
            <a:endParaRPr lang="en-US" altLang="en-US" sz="2000" b="1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Measured from the instrument tip to the end of the shank (l</a:t>
            </a:r>
            <a:r>
              <a:rPr lang="en-US" altLang="en-US" sz="2000" baseline="-25000">
                <a:cs typeface="Times New Roman" panose="02020603050405020304" pitchFamily="18" charset="0"/>
              </a:rPr>
              <a:t>2</a:t>
            </a:r>
            <a:r>
              <a:rPr lang="en-US" altLang="en-US" sz="2000"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altLang="en-US" sz="20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Manufactured in four lengths</a:t>
            </a:r>
          </a:p>
          <a:p>
            <a:pPr>
              <a:lnSpc>
                <a:spcPct val="80000"/>
              </a:lnSpc>
            </a:pPr>
            <a:endParaRPr lang="en-US" altLang="en-US" sz="2000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cs typeface="Times New Roman" panose="02020603050405020304" pitchFamily="18" charset="0"/>
              </a:rPr>
              <a:t>Standard</a:t>
            </a:r>
            <a:r>
              <a:rPr lang="en-US" altLang="en-US" sz="1800" b="1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</a:rPr>
              <a:t>	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cs typeface="Times New Roman" panose="02020603050405020304" pitchFamily="18" charset="0"/>
              </a:rPr>
              <a:t>25</a:t>
            </a:r>
            <a:r>
              <a:rPr lang="en-US" altLang="en-US" sz="1800">
                <a:cs typeface="Times New Roman" panose="02020603050405020304" pitchFamily="18" charset="0"/>
              </a:rPr>
              <a:t> mm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cs typeface="Times New Roman" panose="02020603050405020304" pitchFamily="18" charset="0"/>
              </a:rPr>
              <a:t>Long </a:t>
            </a:r>
            <a:r>
              <a:rPr lang="en-US" altLang="en-US" sz="1800">
                <a:cs typeface="Times New Roman" panose="02020603050405020304" pitchFamily="18" charset="0"/>
              </a:rPr>
              <a:t>  	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cs typeface="Times New Roman" panose="02020603050405020304" pitchFamily="18" charset="0"/>
              </a:rPr>
              <a:t>28</a:t>
            </a:r>
            <a:r>
              <a:rPr lang="en-US" altLang="en-US" sz="1800">
                <a:cs typeface="Times New Roman" panose="02020603050405020304" pitchFamily="18" charset="0"/>
              </a:rPr>
              <a:t> mm and </a:t>
            </a:r>
            <a:r>
              <a:rPr lang="en-US" altLang="en-US" sz="1800" b="1">
                <a:cs typeface="Times New Roman" panose="02020603050405020304" pitchFamily="18" charset="0"/>
              </a:rPr>
              <a:t>31</a:t>
            </a:r>
            <a:r>
              <a:rPr lang="en-US" altLang="en-US" sz="1800">
                <a:cs typeface="Times New Roman" panose="02020603050405020304" pitchFamily="18" charset="0"/>
              </a:rPr>
              <a:t> mm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			(useful in canines)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cs typeface="Times New Roman" panose="02020603050405020304" pitchFamily="18" charset="0"/>
              </a:rPr>
              <a:t>Short</a:t>
            </a:r>
            <a:r>
              <a:rPr lang="en-US" altLang="en-US" sz="1800" b="1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</a:rPr>
              <a:t>  	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cs typeface="Times New Roman" panose="02020603050405020304" pitchFamily="18" charset="0"/>
              </a:rPr>
              <a:t>21</a:t>
            </a:r>
            <a:r>
              <a:rPr lang="en-US" altLang="en-US" sz="1800">
                <a:cs typeface="Times New Roman" panose="02020603050405020304" pitchFamily="18" charset="0"/>
              </a:rPr>
              <a:t> mm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			(used in 2nd and 3</a:t>
            </a:r>
            <a:r>
              <a:rPr lang="en-US" altLang="en-US" sz="1800" baseline="30000">
                <a:cs typeface="Times New Roman" panose="02020603050405020304" pitchFamily="18" charset="0"/>
              </a:rPr>
              <a:t>rd</a:t>
            </a:r>
            <a:r>
              <a:rPr lang="en-US" altLang="en-US" sz="1800">
                <a:cs typeface="Times New Roman" panose="02020603050405020304" pitchFamily="18" charset="0"/>
              </a:rPr>
              <a:t> molars  			or  restricted mouth opening)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Although instruments are available in various lengths, the working end of the instrument </a:t>
            </a:r>
          </a:p>
          <a:p>
            <a:pPr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(length of the cutting segment, l</a:t>
            </a:r>
            <a:r>
              <a:rPr lang="en-US" altLang="en-US" sz="2000" baseline="-25000">
                <a:cs typeface="Times New Roman" panose="02020603050405020304" pitchFamily="18" charset="0"/>
              </a:rPr>
              <a:t>1</a:t>
            </a:r>
            <a:r>
              <a:rPr lang="en-US" altLang="en-US" sz="2000">
                <a:cs typeface="Times New Roman" panose="02020603050405020304" pitchFamily="18" charset="0"/>
              </a:rPr>
              <a:t> ) </a:t>
            </a:r>
          </a:p>
          <a:p>
            <a:pPr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remains constant is 16 mm.</a:t>
            </a:r>
          </a:p>
        </p:txBody>
      </p:sp>
      <p:pic>
        <p:nvPicPr>
          <p:cNvPr id="106499" name="Picture 4" descr="scan0001">
            <a:extLst>
              <a:ext uri="{FF2B5EF4-FFF2-40B4-BE49-F238E27FC236}">
                <a16:creationId xmlns:a16="http://schemas.microsoft.com/office/drawing/2014/main" xmlns="" id="{22A1D613-4415-45A0-65AA-FB2CF3D2C3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3" t="52800" r="76979" b="19200"/>
          <a:stretch>
            <a:fillRect/>
          </a:stretch>
        </p:blipFill>
        <p:spPr>
          <a:xfrm>
            <a:off x="6762750" y="381000"/>
            <a:ext cx="3379788" cy="57912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1141</Words>
  <Application>Microsoft Office PowerPoint</Application>
  <PresentationFormat>Custom</PresentationFormat>
  <Paragraphs>296</Paragraphs>
  <Slides>38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RUNGTA COLLEGE OF DENTAL SCIENCES AND RESEARCH</vt:lpstr>
      <vt:lpstr>Specific learning Objectives </vt:lpstr>
      <vt:lpstr>Content</vt:lpstr>
      <vt:lpstr>Slide 4</vt:lpstr>
      <vt:lpstr>Slide 5</vt:lpstr>
      <vt:lpstr>Slide 6</vt:lpstr>
      <vt:lpstr>Slide 7</vt:lpstr>
      <vt:lpstr>Slide 8</vt:lpstr>
      <vt:lpstr>Slide 9</vt:lpstr>
      <vt:lpstr>Slide 10</vt:lpstr>
      <vt:lpstr>HAND INSTRUMENTS</vt:lpstr>
      <vt:lpstr>Slide 12</vt:lpstr>
      <vt:lpstr>Slide 13</vt:lpstr>
      <vt:lpstr>KREAMER</vt:lpstr>
      <vt:lpstr>Slide 15</vt:lpstr>
      <vt:lpstr>K-FILES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Flexo files</vt:lpstr>
      <vt:lpstr>Slide 26</vt:lpstr>
      <vt:lpstr>HEDSTROEM FILES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                       TAKE HOME MESSAGE</vt:lpstr>
      <vt:lpstr>QUESTIONS</vt:lpstr>
      <vt:lpstr>REFERENCES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shalvi wadighare</dc:creator>
  <cp:lastModifiedBy>test</cp:lastModifiedBy>
  <cp:revision>5</cp:revision>
  <dcterms:created xsi:type="dcterms:W3CDTF">2023-04-18T05:50:59Z</dcterms:created>
  <dcterms:modified xsi:type="dcterms:W3CDTF">2023-04-18T08:49:06Z</dcterms:modified>
</cp:coreProperties>
</file>